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70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3BD91B-3E4F-47AF-8DE2-C35B1FE0D8F6}" v="587" dt="2022-01-03T10:31:20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102" d="100"/>
          <a:sy n="102" d="100"/>
        </p:scale>
        <p:origin x="-102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03.01.2022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03.01.2022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03.01.2022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03.01.2022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03.01.2022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03.01.2022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03.01.2022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03.01.2022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03.01.2022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03.01.2022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03.01.2022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03.01.2022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KSc9zNJTn4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UiwNINfdO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6F40FBDA-CEB1-40F0-9AB9-BD9C402D70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Znajomi, znajomi idący na zewnątrz">
            <a:extLst>
              <a:ext uri="{FF2B5EF4-FFF2-40B4-BE49-F238E27FC236}">
                <a16:creationId xmlns="" xmlns:a16="http://schemas.microsoft.com/office/drawing/2014/main" id="{A4FC5C48-9668-4599-BA2F-40736E8085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90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44D4FE-ABEF-4230-9E4E-AD5782FC7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55800" y="1502234"/>
            <a:ext cx="8971385" cy="3869399"/>
          </a:xfrm>
        </p:spPr>
        <p:txBody>
          <a:bodyPr anchor="ctr">
            <a:noAutofit/>
          </a:bodyPr>
          <a:lstStyle/>
          <a:p>
            <a:r>
              <a:rPr lang="pl-PL" sz="4400" dirty="0">
                <a:cs typeface="Calibri Light"/>
              </a:rPr>
              <a:t>"Wierny […] przyjaciel potężną obroną; kto go znalazł, skarb znalazł. Za wiernego przyjaciela nie ma odpłaty; ani równej wagi za wielką jego wartość. Wierny przyjaciel jest lekarstwem życia; znajdą go bojący się Pana."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25F979-D3F9-4926-81B7-7ACCB31A50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2" y="0"/>
            <a:ext cx="7482377" cy="6858000"/>
          </a:xfrm>
        </p:spPr>
      </p:pic>
    </p:spTree>
    <p:extLst>
      <p:ext uri="{BB962C8B-B14F-4D97-AF65-F5344CB8AC3E}">
        <p14:creationId xmlns:p14="http://schemas.microsoft.com/office/powerpoint/2010/main" val="1988710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A8AA5BC-4F7A-4226-8F99-6D824B226A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11DBBF1-3229-4BD9-B3D1-B4CA571E74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BC87C3E-1040-4EE4-9BDB-9537F7A1B3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17FE3FD-3AA9-4DD9-B724-152484F8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8" y="1566473"/>
            <a:ext cx="10601325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Temat lekcji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22C28129-5596-451D-B527-B10797AFD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38" y="4092320"/>
            <a:ext cx="10601325" cy="1144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kern="1200" err="1">
                <a:latin typeface="+mn-lt"/>
                <a:ea typeface="+mn-ea"/>
                <a:cs typeface="+mn-cs"/>
              </a:rPr>
              <a:t>Czy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Jezus </a:t>
            </a:r>
            <a:r>
              <a:rPr lang="en-US" sz="3600" kern="1200" err="1">
                <a:latin typeface="+mn-lt"/>
                <a:ea typeface="+mn-ea"/>
                <a:cs typeface="+mn-cs"/>
              </a:rPr>
              <a:t>nadaje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3600" kern="1200" err="1">
                <a:latin typeface="+mn-lt"/>
                <a:ea typeface="+mn-ea"/>
                <a:cs typeface="+mn-cs"/>
              </a:rPr>
              <a:t>się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3600" kern="1200" err="1">
                <a:latin typeface="+mn-lt"/>
                <a:ea typeface="+mn-ea"/>
                <a:cs typeface="+mn-cs"/>
              </a:rPr>
              <a:t>na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3600" kern="1200" err="1">
                <a:latin typeface="+mn-lt"/>
                <a:ea typeface="+mn-ea"/>
                <a:cs typeface="+mn-cs"/>
              </a:rPr>
              <a:t>przyjaciela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2CDBECE-872A-4C73-9DC1-BB4E805E2C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F5CD5A0B-CDD7-427C-AA42-2EECFDFA18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727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9AA72BD9-2C5A-4EDC-931F-5AA08EACA0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Person with idea concept">
            <a:extLst>
              <a:ext uri="{FF2B5EF4-FFF2-40B4-BE49-F238E27FC236}">
                <a16:creationId xmlns="" xmlns:a16="http://schemas.microsoft.com/office/drawing/2014/main" id="{6731BFAA-E081-4E5E-AD1D-4942B3F20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" r="14971" b="271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D3981AC-7B61-4947-BCF3-F7AA7FA385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F8DA50C-0295-4575-B937-1C2B19D42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>
                <a:cs typeface="Calibri"/>
              </a:rPr>
              <a:t>Jak przyjaźnić się z Jezusem, którego nie widzę?</a:t>
            </a: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  <a:hlinkClick r:id="rId3"/>
              </a:rPr>
              <a:t>https://www.youtube.com/watch?v=XKSc9zNJTn4</a:t>
            </a:r>
            <a:r>
              <a:rPr lang="pl-PL" dirty="0">
                <a:ea typeface="+mn-lt"/>
                <a:cs typeface="+mn-lt"/>
              </a:rPr>
              <a:t> </a:t>
            </a:r>
            <a:endParaRPr lang="pl-PL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9474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9AA72BD9-2C5A-4EDC-931F-5AA08EACA0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Zbliżenie arkusza nut">
            <a:extLst>
              <a:ext uri="{FF2B5EF4-FFF2-40B4-BE49-F238E27FC236}">
                <a16:creationId xmlns="" xmlns:a16="http://schemas.microsoft.com/office/drawing/2014/main" id="{AC420AA4-5CB4-45B1-B511-BF1E5F901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0" t="5973" r="1834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D3981AC-7B61-4947-BCF3-F7AA7FA385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7ECA37D6-9C55-44C9-8DF5-548CCFA04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"Przyjaciela mam"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2000" dirty="0">
                <a:cs typeface="Calibri"/>
                <a:hlinkClick r:id="rId3"/>
              </a:rPr>
              <a:t>https://www.youtube.com/watch?v=GUiwNINfdOg</a:t>
            </a:r>
            <a:r>
              <a:rPr lang="pl-PL" sz="2000" dirty="0">
                <a:cs typeface="Calibri"/>
              </a:rPr>
              <a:t> </a:t>
            </a:r>
            <a:endParaRPr lang="pl-PL" sz="2000" dirty="0">
              <a:ea typeface="+mn-lt"/>
              <a:cs typeface="+mn-lt"/>
            </a:endParaRPr>
          </a:p>
          <a:p>
            <a:endParaRPr lang="pl-PL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631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Wywoływane ręce">
            <a:extLst>
              <a:ext uri="{FF2B5EF4-FFF2-40B4-BE49-F238E27FC236}">
                <a16:creationId xmlns="" xmlns:a16="http://schemas.microsoft.com/office/drawing/2014/main" id="{BCAB9CFE-4E86-4156-AEDA-968E1F617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727" b="1100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7C75BFA-39B3-47FF-8DCD-E3E2CBB45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dirty="0">
                <a:solidFill>
                  <a:srgbClr val="FFFFFF"/>
                </a:solidFill>
              </a:rPr>
              <a:t>"PRZYJACIEL"</a:t>
            </a:r>
            <a:endParaRPr lang="en-US" sz="9600" dirty="0">
              <a:solidFill>
                <a:srgbClr val="FFFFFF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78643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ęce z nadgarstkami i wzajemnie połączone w celu utworzenia okręgu">
            <a:extLst>
              <a:ext uri="{FF2B5EF4-FFF2-40B4-BE49-F238E27FC236}">
                <a16:creationId xmlns="" xmlns:a16="http://schemas.microsoft.com/office/drawing/2014/main" id="{24715156-5E04-4328-B197-8479721DB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418" b="90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BA7F04C-430A-4EF4-98CD-1E3D602C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cs typeface="Calibri Light"/>
              </a:rPr>
              <a:t>Cechy</a:t>
            </a:r>
            <a:r>
              <a:rPr lang="en-US" sz="4800" dirty="0">
                <a:cs typeface="Calibri Light"/>
              </a:rPr>
              <a:t> </a:t>
            </a:r>
            <a:r>
              <a:rPr lang="en-US" sz="4800" dirty="0" err="1">
                <a:cs typeface="Calibri Light"/>
              </a:rPr>
              <a:t>przyjaciela</a:t>
            </a:r>
            <a:r>
              <a:rPr lang="en-US" sz="4800" dirty="0">
                <a:cs typeface="Calibri Light"/>
              </a:rPr>
              <a:t> </a:t>
            </a:r>
            <a:br>
              <a:rPr lang="en-US" sz="4800" dirty="0">
                <a:cs typeface="Calibri Light"/>
              </a:rPr>
            </a:br>
            <a:r>
              <a:rPr lang="en-US" sz="4800" dirty="0" err="1">
                <a:cs typeface="Calibri Light"/>
              </a:rPr>
              <a:t>i</a:t>
            </a:r>
            <a:r>
              <a:rPr lang="en-US" sz="4800" dirty="0">
                <a:cs typeface="Calibri Light"/>
              </a:rPr>
              <a:t> </a:t>
            </a:r>
            <a:r>
              <a:rPr lang="en-US" sz="4800" dirty="0" err="1">
                <a:cs typeface="Calibri Light"/>
              </a:rPr>
              <a:t>wspólny</a:t>
            </a:r>
            <a:r>
              <a:rPr lang="en-US" sz="4800" dirty="0">
                <a:cs typeface="Calibri Light"/>
              </a:rPr>
              <a:t> </a:t>
            </a:r>
            <a:r>
              <a:rPr lang="en-US" sz="4800" dirty="0" err="1">
                <a:cs typeface="Calibri Light"/>
              </a:rPr>
              <a:t>czas</a:t>
            </a:r>
            <a:endParaRPr lang="en-US" sz="4800" dirty="0">
              <a:cs typeface="Calibri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757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7">
            <a:extLst>
              <a:ext uri="{FF2B5EF4-FFF2-40B4-BE49-F238E27FC236}">
                <a16:creationId xmlns="" xmlns:a16="http://schemas.microsoft.com/office/drawing/2014/main" id="{D4771268-CB57-404A-9271-370EB28F60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AE0285B-A41C-4021-9722-16CBFB97F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Przyjaciel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Jezus</a:t>
            </a:r>
            <a:endParaRPr lang="en-US" sz="4800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4" name="Obraz 4" descr="Obraz zawierający tekst, wewnątrz, dokument&#10;&#10;Opis wygenerowany automatycznie">
            <a:extLst>
              <a:ext uri="{FF2B5EF4-FFF2-40B4-BE49-F238E27FC236}">
                <a16:creationId xmlns="" xmlns:a16="http://schemas.microsoft.com/office/drawing/2014/main" id="{EC0CD5A3-3B76-4D7F-B9DA-91046E510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520764"/>
            <a:ext cx="6780700" cy="38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44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wewnątrz, dokument&#10;&#10;Opis wygenerowany automatycznie">
            <a:extLst>
              <a:ext uri="{FF2B5EF4-FFF2-40B4-BE49-F238E27FC236}">
                <a16:creationId xmlns="" xmlns:a16="http://schemas.microsoft.com/office/drawing/2014/main" id="{EB9C20F0-596D-4B63-8C92-26305A53A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F12D342-8590-44C2-8C73-C3E27A91F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74" y="85536"/>
            <a:ext cx="12050972" cy="66259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pl-PL" sz="3000" dirty="0">
                <a:solidFill>
                  <a:srgbClr val="FFFFFF"/>
                </a:solidFill>
                <a:ea typeface="+mn-lt"/>
                <a:cs typeface="+mn-lt"/>
              </a:rPr>
              <a:t>Jezus natomiast udał się na Górę Oliwną,</a:t>
            </a:r>
            <a:r>
              <a:rPr lang="pl-PL" sz="3000" baseline="30000" dirty="0">
                <a:solidFill>
                  <a:srgbClr val="FFFFFF"/>
                </a:solidFill>
                <a:ea typeface="+mn-lt"/>
                <a:cs typeface="+mn-lt"/>
              </a:rPr>
              <a:t>  </a:t>
            </a:r>
            <a:r>
              <a:rPr lang="pl-PL" sz="3000" dirty="0">
                <a:solidFill>
                  <a:srgbClr val="FFFFFF"/>
                </a:solidFill>
                <a:ea typeface="+mn-lt"/>
                <a:cs typeface="+mn-lt"/>
              </a:rPr>
              <a:t>ale o brzasku zjawił się znów </a:t>
            </a:r>
            <a:r>
              <a:rPr lang="pl-PL" sz="3000" dirty="0">
                <a:ea typeface="+mn-lt"/>
                <a:cs typeface="+mn-lt"/>
              </a:rPr>
              <a:t/>
            </a:r>
            <a:br>
              <a:rPr lang="pl-PL" sz="3000" dirty="0">
                <a:ea typeface="+mn-lt"/>
                <a:cs typeface="+mn-lt"/>
              </a:rPr>
            </a:br>
            <a:r>
              <a:rPr lang="pl-PL" sz="3000" dirty="0">
                <a:solidFill>
                  <a:srgbClr val="FFFFFF"/>
                </a:solidFill>
                <a:ea typeface="+mn-lt"/>
                <a:cs typeface="+mn-lt"/>
              </a:rPr>
              <a:t>w świątyni. Cały lud schodził się do Niego, a On usiadłszy nauczał ich.</a:t>
            </a:r>
            <a:r>
              <a:rPr lang="pl-PL" sz="3000" baseline="300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3000" dirty="0">
                <a:solidFill>
                  <a:srgbClr val="FFFFFF"/>
                </a:solidFill>
                <a:ea typeface="+mn-lt"/>
                <a:cs typeface="+mn-lt"/>
              </a:rPr>
              <a:t>Wówczas uczeni w Piśmie i faryzeusze przyprowadzili do Niego kobietę którą pochwycono na cudzołóstwie, a postawiwszy ją pośrodku, powiedzieli do Niego:</a:t>
            </a:r>
            <a:r>
              <a:rPr lang="pl-PL" sz="3000" baseline="300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3000" dirty="0">
                <a:solidFill>
                  <a:srgbClr val="FFFFFF"/>
                </a:solidFill>
                <a:ea typeface="+mn-lt"/>
                <a:cs typeface="+mn-lt"/>
              </a:rPr>
              <a:t>«Nauczycielu, tę kobietę dopiero pochwycono na cudzołóstwie.</a:t>
            </a:r>
            <a:r>
              <a:rPr lang="pl-PL" sz="3000" baseline="300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br>
              <a:rPr lang="pl-PL" sz="3000" baseline="30000" dirty="0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pl-PL" sz="3000" dirty="0">
                <a:solidFill>
                  <a:srgbClr val="FFFFFF"/>
                </a:solidFill>
                <a:ea typeface="+mn-lt"/>
                <a:cs typeface="+mn-lt"/>
              </a:rPr>
              <a:t>W Prawie Mojżesz nakazał nam takie kamienować. A Ty co mówisz?»</a:t>
            </a:r>
            <a:r>
              <a:rPr lang="pl-PL" sz="3000" baseline="300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3000" dirty="0">
                <a:solidFill>
                  <a:srgbClr val="FFFFFF"/>
                </a:solidFill>
                <a:ea typeface="+mn-lt"/>
                <a:cs typeface="+mn-lt"/>
              </a:rPr>
              <a:t>Mówili to wystawiając Go na próbę, aby mieli o co Go oskarżyć. Lecz Jezus nachyliwszy się pisał palcem po ziemi. A kiedy w dalszym ciągu Go pytali, podniósł się i rzekł do nich: «Kto z was jest bez grzechu, niech pierwszy rzuci na nią kamień». I powtórnie nachyliwszy się pisał na ziemi.</a:t>
            </a:r>
            <a:r>
              <a:rPr lang="pl-PL" sz="3000" baseline="300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pl-PL" sz="3000" dirty="0">
                <a:solidFill>
                  <a:srgbClr val="FFFFFF"/>
                </a:solidFill>
                <a:ea typeface="+mn-lt"/>
                <a:cs typeface="+mn-lt"/>
              </a:rPr>
              <a:t>Kiedy to usłyszeli, wszyscy jeden po drugim zaczęli odchodzić, poczynając od starszych, aż do ostatnich. Pozostał tylko Jezus i kobieta, stojąca na środku. Wówczas Jezus podniósłszy się rzekł do niej: «Kobieto, gdzież oni są? Nikt cię nie potępił?»</a:t>
            </a:r>
            <a:r>
              <a:rPr lang="pl-PL" sz="3000" baseline="300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br>
              <a:rPr lang="pl-PL" sz="3000" baseline="30000" dirty="0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pl-PL" sz="3000" dirty="0">
                <a:solidFill>
                  <a:srgbClr val="FFFFFF"/>
                </a:solidFill>
                <a:ea typeface="+mn-lt"/>
                <a:cs typeface="+mn-lt"/>
              </a:rPr>
              <a:t>A ona odrzekła: «Nikt, Panie!» Rzekł do niej Jezus: «I Ja ciebie nie potępiam. - Idź, a od tej chwili już nie grzesz!».</a:t>
            </a:r>
            <a:endParaRPr lang="pl-PL" sz="300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5794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471ED95D-9A64-477E-A252-2429D5491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32" y="273516"/>
            <a:ext cx="6381744" cy="64392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pl-PL" sz="3200" dirty="0">
                <a:ea typeface="+mn-lt"/>
                <a:cs typeface="+mn-lt"/>
              </a:rPr>
              <a:t>Gdy wszedł do łodzi, poszli za Nim Jego uczniowie. Nagle zerwała się gwałtowna burza na jeziorze, tak że fale zalewały łódź; On zaś spał.</a:t>
            </a:r>
            <a:r>
              <a:rPr lang="pl-PL" sz="3200" baseline="30000" dirty="0">
                <a:ea typeface="+mn-lt"/>
                <a:cs typeface="+mn-lt"/>
              </a:rPr>
              <a:t> </a:t>
            </a:r>
            <a:r>
              <a:rPr lang="pl-PL" sz="3200" dirty="0">
                <a:ea typeface="+mn-lt"/>
                <a:cs typeface="+mn-lt"/>
              </a:rPr>
              <a:t>Wtedy przystąpili do Niego </a:t>
            </a:r>
            <a:br>
              <a:rPr lang="pl-PL" sz="3200" dirty="0">
                <a:ea typeface="+mn-lt"/>
                <a:cs typeface="+mn-lt"/>
              </a:rPr>
            </a:br>
            <a:r>
              <a:rPr lang="pl-PL" sz="3200" dirty="0">
                <a:ea typeface="+mn-lt"/>
                <a:cs typeface="+mn-lt"/>
              </a:rPr>
              <a:t>i obudzili Go, mówiąc: «Panie, ratuj, giniemy!»</a:t>
            </a:r>
            <a:r>
              <a:rPr lang="pl-PL" sz="3200" baseline="30000" dirty="0">
                <a:ea typeface="+mn-lt"/>
                <a:cs typeface="+mn-lt"/>
              </a:rPr>
              <a:t> </a:t>
            </a:r>
            <a:r>
              <a:rPr lang="pl-PL" sz="3200" dirty="0">
                <a:ea typeface="+mn-lt"/>
                <a:cs typeface="+mn-lt"/>
              </a:rPr>
              <a:t>A On im rzekł: «Czemu bojaźliwi jesteście, małej wiary?» Potem wstał, rozkazał wichrom </a:t>
            </a:r>
            <a:br>
              <a:rPr lang="pl-PL" sz="3200" dirty="0">
                <a:ea typeface="+mn-lt"/>
                <a:cs typeface="+mn-lt"/>
              </a:rPr>
            </a:br>
            <a:r>
              <a:rPr lang="pl-PL" sz="3200" dirty="0">
                <a:ea typeface="+mn-lt"/>
                <a:cs typeface="+mn-lt"/>
              </a:rPr>
              <a:t>i jezioru, i nastała głęboka cisza. A ludzie pytali zdumieni: «Kimże On jest, że nawet wichry i jezioro są Mu posłuszne?»</a:t>
            </a:r>
            <a:endParaRPr lang="pl-PL" sz="3200">
              <a:cs typeface="Calibri" panose="020F0502020204030204"/>
            </a:endParaRPr>
          </a:p>
        </p:txBody>
      </p:sp>
      <p:pic>
        <p:nvPicPr>
          <p:cNvPr id="4" name="Obraz 4" descr="Obraz zawierający tekst, wewnątrz, dokument&#10;&#10;Opis wygenerowany automatycznie">
            <a:extLst>
              <a:ext uri="{FF2B5EF4-FFF2-40B4-BE49-F238E27FC236}">
                <a16:creationId xmlns="" xmlns:a16="http://schemas.microsoft.com/office/drawing/2014/main" id="{B6CEB617-82C5-44B8-BB7A-17736B760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70" r="19822"/>
          <a:stretch/>
        </p:blipFill>
        <p:spPr>
          <a:xfrm>
            <a:off x="6514964" y="10"/>
            <a:ext cx="56770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0155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wewnątrz, dokument&#10;&#10;Opis wygenerowany automatycznie">
            <a:extLst>
              <a:ext uri="{FF2B5EF4-FFF2-40B4-BE49-F238E27FC236}">
                <a16:creationId xmlns="" xmlns:a16="http://schemas.microsoft.com/office/drawing/2014/main" id="{D9AEA197-472B-4065-ABF0-E6C198764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8" r="462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D8A3EFB7-ECB9-44FD-9129-087A5DD20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2" y="541108"/>
            <a:ext cx="5762906" cy="56358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pl-PL" sz="3200" dirty="0">
                <a:ea typeface="+mn-lt"/>
                <a:cs typeface="+mn-lt"/>
              </a:rPr>
              <a:t>Potem wszedł do świątyni </a:t>
            </a:r>
            <a:br>
              <a:rPr lang="pl-PL" sz="3200" dirty="0">
                <a:ea typeface="+mn-lt"/>
                <a:cs typeface="+mn-lt"/>
              </a:rPr>
            </a:br>
            <a:r>
              <a:rPr lang="pl-PL" sz="3200" dirty="0">
                <a:ea typeface="+mn-lt"/>
                <a:cs typeface="+mn-lt"/>
              </a:rPr>
              <a:t>i zaczął wyrzucać sprzedających </a:t>
            </a:r>
            <a:br>
              <a:rPr lang="pl-PL" sz="3200" dirty="0">
                <a:ea typeface="+mn-lt"/>
                <a:cs typeface="+mn-lt"/>
              </a:rPr>
            </a:br>
            <a:r>
              <a:rPr lang="pl-PL" sz="3200" dirty="0">
                <a:ea typeface="+mn-lt"/>
                <a:cs typeface="+mn-lt"/>
              </a:rPr>
              <a:t>w niej.</a:t>
            </a:r>
            <a:r>
              <a:rPr lang="pl-PL" sz="3200" baseline="30000" dirty="0">
                <a:ea typeface="+mn-lt"/>
                <a:cs typeface="+mn-lt"/>
              </a:rPr>
              <a:t> </a:t>
            </a:r>
            <a:r>
              <a:rPr lang="pl-PL" sz="3200" dirty="0">
                <a:ea typeface="+mn-lt"/>
                <a:cs typeface="+mn-lt"/>
              </a:rPr>
              <a:t>Mówił do nich: «Napisane jest: Mój dom będzie domem modlitwy, a wy uczyniliście </a:t>
            </a:r>
            <a:br>
              <a:rPr lang="pl-PL" sz="3200" dirty="0">
                <a:ea typeface="+mn-lt"/>
                <a:cs typeface="+mn-lt"/>
              </a:rPr>
            </a:br>
            <a:r>
              <a:rPr lang="pl-PL" sz="3200" dirty="0">
                <a:ea typeface="+mn-lt"/>
                <a:cs typeface="+mn-lt"/>
              </a:rPr>
              <a:t>z niego jaskinię zbójców».</a:t>
            </a:r>
            <a:r>
              <a:rPr lang="pl-PL" sz="3200" baseline="30000" dirty="0">
                <a:ea typeface="+mn-lt"/>
                <a:cs typeface="+mn-lt"/>
              </a:rPr>
              <a:t> </a:t>
            </a:r>
            <a:br>
              <a:rPr lang="pl-PL" sz="3200" baseline="30000" dirty="0">
                <a:ea typeface="+mn-lt"/>
                <a:cs typeface="+mn-lt"/>
              </a:rPr>
            </a:br>
            <a:r>
              <a:rPr lang="pl-PL" sz="3200" dirty="0">
                <a:ea typeface="+mn-lt"/>
                <a:cs typeface="+mn-lt"/>
              </a:rPr>
              <a:t>I nauczał codziennie w świątyni.</a:t>
            </a:r>
            <a:endParaRPr lang="pl-PL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756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wewnątrz, dokument&#10;&#10;Opis wygenerowany automatycznie">
            <a:extLst>
              <a:ext uri="{FF2B5EF4-FFF2-40B4-BE49-F238E27FC236}">
                <a16:creationId xmlns="" xmlns:a16="http://schemas.microsoft.com/office/drawing/2014/main" id="{D2B09900-10CB-4839-BC4B-7CA8C0B5B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9" r="1489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5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82423B21-D675-4211-BD59-C129B780A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3" y="862577"/>
            <a:ext cx="4965188" cy="53143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pl-PL" sz="3200" dirty="0">
                <a:ea typeface="+mn-lt"/>
                <a:cs typeface="+mn-lt"/>
              </a:rPr>
              <a:t>Gdy przyszli na miejsce, zwane «Czaszką», ukrzyżowali tam Jego </a:t>
            </a:r>
            <a:br>
              <a:rPr lang="pl-PL" sz="3200" dirty="0">
                <a:ea typeface="+mn-lt"/>
                <a:cs typeface="+mn-lt"/>
              </a:rPr>
            </a:br>
            <a:r>
              <a:rPr lang="pl-PL" sz="3200" dirty="0">
                <a:ea typeface="+mn-lt"/>
                <a:cs typeface="+mn-lt"/>
              </a:rPr>
              <a:t>i złoczyńców, jednego po prawej, drugiego po lewej Jego stronie.</a:t>
            </a:r>
            <a:r>
              <a:rPr lang="pl-PL" sz="3200" baseline="30000" dirty="0">
                <a:ea typeface="+mn-lt"/>
                <a:cs typeface="+mn-lt"/>
              </a:rPr>
              <a:t> </a:t>
            </a:r>
            <a:r>
              <a:rPr lang="pl-PL" sz="3200" dirty="0">
                <a:ea typeface="+mn-lt"/>
                <a:cs typeface="+mn-lt"/>
              </a:rPr>
              <a:t>Lecz Jezus mówił: «Ojcze, przebacz im, bo nie wiedzą, co czynią».</a:t>
            </a:r>
            <a:endParaRPr lang="pl-PL" sz="3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8089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wewnątrz, dokument&#10;&#10;Opis wygenerowany automatycznie">
            <a:extLst>
              <a:ext uri="{FF2B5EF4-FFF2-40B4-BE49-F238E27FC236}">
                <a16:creationId xmlns="" xmlns:a16="http://schemas.microsoft.com/office/drawing/2014/main" id="{EA1AD991-6F12-46D0-840A-E7CD817D0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8" r="462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792E35C3-7485-481B-B0C4-DC74104E8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993545"/>
            <a:ext cx="4393688" cy="51834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l-PL" sz="3200" dirty="0">
                <a:ea typeface="+mn-lt"/>
                <a:cs typeface="+mn-lt"/>
              </a:rPr>
              <a:t>Nikt nie ma większej miłości od tej, gdy ktoś życie swoje oddaje za przyjaciół swoich.</a:t>
            </a:r>
            <a:r>
              <a:rPr lang="pl-PL" sz="3200" baseline="30000" dirty="0">
                <a:ea typeface="+mn-lt"/>
                <a:cs typeface="+mn-lt"/>
              </a:rPr>
              <a:t> </a:t>
            </a:r>
            <a:r>
              <a:rPr lang="pl-PL" sz="3200" dirty="0">
                <a:ea typeface="+mn-lt"/>
                <a:cs typeface="+mn-lt"/>
              </a:rPr>
              <a:t>Wy jesteście przyjaciółmi moimi, jeżeli czynicie to, co wam przykazuję.</a:t>
            </a:r>
            <a:endParaRPr lang="pl-PL" sz="3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311735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</Words>
  <Application>Microsoft Office PowerPoint</Application>
  <PresentationFormat>Niestandardowy</PresentationFormat>
  <Paragraphs>15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"Wierny […] przyjaciel potężną obroną; kto go znalazł, skarb znalazł. Za wiernego przyjaciela nie ma odpłaty; ani równej wagi za wielką jego wartość. Wierny przyjaciel jest lekarstwem życia; znajdą go bojący się Pana."</vt:lpstr>
      <vt:lpstr>"PRZYJACIEL"</vt:lpstr>
      <vt:lpstr>Cechy przyjaciela  i wspólny czas</vt:lpstr>
      <vt:lpstr>Przyjaciel Jezus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Temat lekcji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nowa-eangelizacja</cp:lastModifiedBy>
  <cp:revision>147</cp:revision>
  <dcterms:created xsi:type="dcterms:W3CDTF">2022-01-03T09:32:20Z</dcterms:created>
  <dcterms:modified xsi:type="dcterms:W3CDTF">2022-01-03T10:54:11Z</dcterms:modified>
</cp:coreProperties>
</file>